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0" name="Shape 11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Texto del título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93" name="Shape 9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02" name="Shape 102"/>
          <p:cNvSpPr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21" name="Shape 2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Shape 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Texto del título</a:t>
            </a:r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39" name="Shape 39"/>
          <p:cNvSpPr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Shape 4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48" name="Shape 48"/>
          <p:cNvSpPr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Shape 49"/>
          <p:cNvSpPr/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Shape 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Texto del título</a:t>
            </a:r>
          </a:p>
        </p:txBody>
      </p:sp>
      <p:sp>
        <p:nvSpPr>
          <p:cNvPr id="73" name="Shape 73"/>
          <p:cNvSpPr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Shape 74"/>
          <p:cNvSpPr/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Shape 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Texto del título</a:t>
            </a:r>
          </a:p>
        </p:txBody>
      </p:sp>
      <p:sp>
        <p:nvSpPr>
          <p:cNvPr id="83" name="Shape 83"/>
          <p:cNvSpPr/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Shape 8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LagunaISW/TallerJSAppDate5" TargetMode="Externa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B3838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JAVASCRIPT</a:t>
            </a:r>
          </a:p>
        </p:txBody>
      </p:sp>
      <p:sp>
        <p:nvSpPr>
          <p:cNvPr id="113" name="Shape 113"/>
          <p:cNvSpPr/>
          <p:nvPr>
            <p:ph type="subTitle" sz="quarter" idx="1"/>
          </p:nvPr>
        </p:nvSpPr>
        <p:spPr>
          <a:xfrm>
            <a:off x="1524000" y="3602037"/>
            <a:ext cx="9144000" cy="1655762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3B3838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Jhonatan Laguna</a:t>
            </a:r>
          </a:p>
          <a:p>
            <a:pPr>
              <a:defRPr>
                <a:solidFill>
                  <a:srgbClr val="3B3838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Twitter y GitHub: @LagunaISW  /  Fb: JhonatanLaguna</a:t>
            </a:r>
          </a:p>
        </p:txBody>
      </p:sp>
      <p:pic>
        <p:nvPicPr>
          <p:cNvPr id="114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94900" y="4648200"/>
            <a:ext cx="2197100" cy="2209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type="title"/>
          </p:nvPr>
        </p:nvSpPr>
        <p:spPr>
          <a:xfrm>
            <a:off x="838200" y="2960586"/>
            <a:ext cx="10515600" cy="936826"/>
          </a:xfrm>
          <a:prstGeom prst="rect">
            <a:avLst/>
          </a:prstGeom>
        </p:spPr>
        <p:txBody>
          <a:bodyPr/>
          <a:lstStyle>
            <a:lvl1pPr algn="ctr" defTabSz="877823">
              <a:defRPr b="1" sz="576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2004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9500" y="266700"/>
            <a:ext cx="10033000" cy="632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image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6800" y="715669"/>
            <a:ext cx="10058400" cy="54266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title"/>
          </p:nvPr>
        </p:nvSpPr>
        <p:spPr>
          <a:xfrm>
            <a:off x="831850" y="1709738"/>
            <a:ext cx="10515600" cy="2852738"/>
          </a:xfrm>
          <a:prstGeom prst="rect">
            <a:avLst/>
          </a:prstGeom>
        </p:spPr>
        <p:txBody>
          <a:bodyPr/>
          <a:lstStyle>
            <a:lvl1pPr>
              <a:defRPr i="1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“Muchas personas todavía tienen esa impresión de Internet Explorer”</a:t>
            </a:r>
          </a:p>
        </p:txBody>
      </p:sp>
      <p:sp>
        <p:nvSpPr>
          <p:cNvPr id="140" name="Shape 14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i="1" sz="3200"/>
            </a:lvl1pPr>
          </a:lstStyle>
          <a:p>
            <a:pPr/>
            <a:r>
              <a:t>- Alguien en Microsoft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6800" y="932666"/>
            <a:ext cx="10058400" cy="49926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image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54250" y="736600"/>
            <a:ext cx="7683500" cy="5384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236824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image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12192000" cy="68572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1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0500" y="2552700"/>
            <a:ext cx="9271000" cy="1739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title"/>
          </p:nvPr>
        </p:nvSpPr>
        <p:spPr>
          <a:xfrm>
            <a:off x="838200" y="2960586"/>
            <a:ext cx="10515600" cy="936826"/>
          </a:xfrm>
          <a:prstGeom prst="rect">
            <a:avLst/>
          </a:prstGeom>
        </p:spPr>
        <p:txBody>
          <a:bodyPr/>
          <a:lstStyle>
            <a:lvl1pPr algn="ctr" defTabSz="877823">
              <a:defRPr b="1" sz="576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2008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title"/>
          </p:nvPr>
        </p:nvSpPr>
        <p:spPr>
          <a:xfrm>
            <a:off x="838200" y="2921143"/>
            <a:ext cx="10515600" cy="1015714"/>
          </a:xfrm>
          <a:prstGeom prst="rect">
            <a:avLst/>
          </a:prstGeom>
        </p:spPr>
        <p:txBody>
          <a:bodyPr/>
          <a:lstStyle/>
          <a:p>
            <a:pPr algn="ctr">
              <a:defRPr b="1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JavaScript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0000"/>
                </a:solidFill>
              </a:rPr>
              <a:t>!=</a:t>
            </a:r>
            <a:r>
              <a:rPr>
                <a:solidFill>
                  <a:srgbClr val="000000"/>
                </a:solidFill>
              </a:rPr>
              <a:t> </a:t>
            </a:r>
            <a:r>
              <a:t>Java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81500" y="596900"/>
            <a:ext cx="3429000" cy="565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mage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41600" y="584200"/>
            <a:ext cx="6908800" cy="5676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title"/>
          </p:nvPr>
        </p:nvSpPr>
        <p:spPr>
          <a:xfrm>
            <a:off x="838200" y="2960586"/>
            <a:ext cx="10515600" cy="936826"/>
          </a:xfrm>
          <a:prstGeom prst="rect">
            <a:avLst/>
          </a:prstGeom>
        </p:spPr>
        <p:txBody>
          <a:bodyPr/>
          <a:lstStyle>
            <a:lvl1pPr algn="ctr" defTabSz="877823">
              <a:defRPr b="1" sz="576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V8</a:t>
            </a:r>
          </a:p>
        </p:txBody>
      </p:sp>
      <p:pic>
        <p:nvPicPr>
          <p:cNvPr id="159" name="image16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51654" y="4263735"/>
            <a:ext cx="1729510" cy="2594265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Shape 160"/>
          <p:cNvSpPr/>
          <p:nvPr/>
        </p:nvSpPr>
        <p:spPr>
          <a:xfrm>
            <a:off x="10654145" y="4079070"/>
            <a:ext cx="1637147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Este NO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title"/>
          </p:nvPr>
        </p:nvSpPr>
        <p:spPr>
          <a:xfrm>
            <a:off x="838200" y="2971257"/>
            <a:ext cx="10515600" cy="915484"/>
          </a:xfrm>
          <a:prstGeom prst="rect">
            <a:avLst/>
          </a:prstGeom>
        </p:spPr>
        <p:txBody>
          <a:bodyPr/>
          <a:lstStyle>
            <a:lvl1pPr algn="ctr" defTabSz="841247">
              <a:defRPr b="1" sz="552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JavaScript hoy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1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6800" y="1935479"/>
            <a:ext cx="10058400" cy="29870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image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8911" y="2563092"/>
            <a:ext cx="11334176" cy="20309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image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343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image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2783" y="2703367"/>
            <a:ext cx="11406434" cy="14512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6800" y="798615"/>
            <a:ext cx="10058400" cy="52607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image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9200" y="952500"/>
            <a:ext cx="9753600" cy="4953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title"/>
          </p:nvPr>
        </p:nvSpPr>
        <p:spPr>
          <a:xfrm>
            <a:off x="838200" y="2658990"/>
            <a:ext cx="10515600" cy="1540021"/>
          </a:xfrm>
          <a:prstGeom prst="rect">
            <a:avLst/>
          </a:prstGeom>
        </p:spPr>
        <p:txBody>
          <a:bodyPr/>
          <a:lstStyle>
            <a:lvl1pPr algn="ctr" defTabSz="859536">
              <a:defRPr b="1" sz="5076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La improbable historia de JavaScript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image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6900" y="1638300"/>
            <a:ext cx="10058400" cy="32753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/>
        </p:nvSpPr>
        <p:spPr>
          <a:xfrm>
            <a:off x="838200" y="2971257"/>
            <a:ext cx="10515600" cy="1547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777240">
              <a:lnSpc>
                <a:spcPct val="90000"/>
              </a:lnSpc>
              <a:defRPr b="1" sz="510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Cállate maldito y muestra el código</a:t>
            </a:r>
          </a:p>
        </p:txBody>
      </p:sp>
      <p:pic>
        <p:nvPicPr>
          <p:cNvPr id="179" name="Little-Cute-Baby-Shut-Up-Picture-For-Whatsapp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06820" y="4269446"/>
            <a:ext cx="2300998" cy="2600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/>
        </p:nvSpPr>
        <p:spPr>
          <a:xfrm>
            <a:off x="838200" y="2971257"/>
            <a:ext cx="10515600" cy="1547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777240">
              <a:lnSpc>
                <a:spcPct val="90000"/>
              </a:lnSpc>
              <a:defRPr b="1" sz="510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JavaScript 101</a:t>
            </a:r>
          </a:p>
        </p:txBody>
      </p:sp>
      <p:pic>
        <p:nvPicPr>
          <p:cNvPr id="182" name="fullsizeoutput_1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22336" y="2206126"/>
            <a:ext cx="2689347" cy="24457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/>
        </p:nvSpPr>
        <p:spPr>
          <a:xfrm>
            <a:off x="838200" y="220455"/>
            <a:ext cx="10515600" cy="1825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>
              <a:lnSpc>
                <a:spcPct val="90000"/>
              </a:lnSpc>
              <a:defRPr b="1" sz="600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Variables</a:t>
            </a:r>
          </a:p>
        </p:txBody>
      </p:sp>
      <p:sp>
        <p:nvSpPr>
          <p:cNvPr id="185" name="Shape 185"/>
          <p:cNvSpPr/>
          <p:nvPr/>
        </p:nvSpPr>
        <p:spPr>
          <a:xfrm>
            <a:off x="2406526" y="2316479"/>
            <a:ext cx="1706127" cy="222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3600"/>
            </a:pPr>
            <a:r>
              <a:t>String</a:t>
            </a:r>
          </a:p>
          <a:p>
            <a:pPr>
              <a:defRPr sz="3600"/>
            </a:pPr>
            <a:r>
              <a:t>Integer</a:t>
            </a:r>
          </a:p>
          <a:p>
            <a:pPr>
              <a:defRPr sz="3600"/>
            </a:pPr>
            <a:r>
              <a:t>Double</a:t>
            </a:r>
          </a:p>
          <a:p>
            <a:pPr>
              <a:defRPr sz="3600"/>
            </a:pPr>
            <a:r>
              <a:t>Array</a:t>
            </a:r>
          </a:p>
        </p:txBody>
      </p:sp>
      <p:pic>
        <p:nvPicPr>
          <p:cNvPr id="186" name="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8467014">
            <a:off x="1855606" y="3390899"/>
            <a:ext cx="2557639" cy="76201"/>
          </a:xfrm>
          <a:prstGeom prst="rect">
            <a:avLst/>
          </a:prstGeom>
        </p:spPr>
      </p:pic>
      <p:pic>
        <p:nvPicPr>
          <p:cNvPr id="188" name="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3290740">
            <a:off x="1806317" y="3390899"/>
            <a:ext cx="2656217" cy="76201"/>
          </a:xfrm>
          <a:prstGeom prst="rect">
            <a:avLst/>
          </a:prstGeom>
        </p:spPr>
      </p:pic>
      <p:pic>
        <p:nvPicPr>
          <p:cNvPr id="190" name="pi7reKBM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82315" y="2066521"/>
            <a:ext cx="2895753" cy="27249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/>
        </p:nvSpPr>
        <p:spPr>
          <a:xfrm>
            <a:off x="838200" y="220455"/>
            <a:ext cx="10515600" cy="1825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>
              <a:lnSpc>
                <a:spcPct val="90000"/>
              </a:lnSpc>
              <a:defRPr b="1" sz="600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Arreglos</a:t>
            </a:r>
          </a:p>
        </p:txBody>
      </p:sp>
      <p:pic>
        <p:nvPicPr>
          <p:cNvPr id="193" name="pi7reKBM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97255" y="2066521"/>
            <a:ext cx="2895753" cy="2724958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hape 194"/>
          <p:cNvSpPr/>
          <p:nvPr/>
        </p:nvSpPr>
        <p:spPr>
          <a:xfrm>
            <a:off x="838200" y="2971257"/>
            <a:ext cx="10515600" cy="1547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algn="ctr">
              <a:lnSpc>
                <a:spcPct val="90000"/>
              </a:lnSpc>
              <a:defRPr b="1" sz="370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rPr>
                <a:solidFill>
                  <a:srgbClr val="000000"/>
                </a:solidFill>
              </a:rPr>
              <a:t>var</a:t>
            </a:r>
            <a:r>
              <a:t> nombreDelArreglo </a:t>
            </a:r>
            <a:r>
              <a:rPr>
                <a:solidFill>
                  <a:schemeClr val="accent1"/>
                </a:solidFill>
              </a:rPr>
              <a:t>=</a:t>
            </a:r>
            <a:r>
              <a:t> </a:t>
            </a:r>
            <a:r>
              <a:rPr>
                <a:solidFill>
                  <a:schemeClr val="accent6"/>
                </a:solidFill>
              </a:rPr>
              <a:t>[ ]</a:t>
            </a:r>
            <a:r>
              <a:rPr>
                <a:solidFill>
                  <a:srgbClr val="000000"/>
                </a:solidFill>
              </a:rPr>
              <a:t>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/>
        </p:nvSpPr>
        <p:spPr>
          <a:xfrm>
            <a:off x="838200" y="220455"/>
            <a:ext cx="10515600" cy="1825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>
              <a:lnSpc>
                <a:spcPct val="90000"/>
              </a:lnSpc>
              <a:defRPr b="1" sz="600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Condicionales</a:t>
            </a:r>
          </a:p>
        </p:txBody>
      </p:sp>
      <p:sp>
        <p:nvSpPr>
          <p:cNvPr id="197" name="Shape 197"/>
          <p:cNvSpPr/>
          <p:nvPr/>
        </p:nvSpPr>
        <p:spPr>
          <a:xfrm>
            <a:off x="838200" y="2165440"/>
            <a:ext cx="10515600" cy="2527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algn="ctr">
              <a:lnSpc>
                <a:spcPct val="90000"/>
              </a:lnSpc>
              <a:defRPr b="1" sz="3700">
                <a:latin typeface="Roboto"/>
                <a:ea typeface="Roboto"/>
                <a:cs typeface="Roboto"/>
                <a:sym typeface="Roboto"/>
              </a:defRPr>
            </a:pPr>
            <a:r>
              <a:t>Y si… </a:t>
            </a:r>
            <a:r>
              <a:rPr>
                <a:solidFill>
                  <a:schemeClr val="accent3"/>
                </a:solidFill>
              </a:rPr>
              <a:t>Hay pizza </a:t>
            </a:r>
          </a:p>
          <a:p>
            <a:pPr algn="ctr">
              <a:lnSpc>
                <a:spcPct val="90000"/>
              </a:lnSpc>
              <a:defRPr b="1" sz="3700">
                <a:latin typeface="Roboto"/>
                <a:ea typeface="Roboto"/>
                <a:cs typeface="Roboto"/>
                <a:sym typeface="Roboto"/>
              </a:defRPr>
            </a:pPr>
            <a:r>
              <a:t>o si… </a:t>
            </a:r>
            <a:r>
              <a:rPr>
                <a:solidFill>
                  <a:schemeClr val="accent3"/>
                </a:solidFill>
              </a:rPr>
              <a:t>Hay tacos</a:t>
            </a:r>
          </a:p>
          <a:p>
            <a:pPr algn="ctr">
              <a:lnSpc>
                <a:spcPct val="90000"/>
              </a:lnSpc>
              <a:defRPr b="1" sz="3700">
                <a:latin typeface="Roboto"/>
                <a:ea typeface="Roboto"/>
                <a:cs typeface="Roboto"/>
                <a:sym typeface="Roboto"/>
              </a:defRPr>
            </a:pPr>
            <a:r>
              <a:t>sino… </a:t>
            </a:r>
            <a:r>
              <a:rPr>
                <a:solidFill>
                  <a:schemeClr val="accent3"/>
                </a:solidFill>
              </a:rPr>
              <a:t>puss me mato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/>
        </p:nvSpPr>
        <p:spPr>
          <a:xfrm>
            <a:off x="838200" y="220455"/>
            <a:ext cx="10515600" cy="1825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>
              <a:lnSpc>
                <a:spcPct val="90000"/>
              </a:lnSpc>
              <a:defRPr b="1" sz="600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Ciclos</a:t>
            </a:r>
          </a:p>
        </p:txBody>
      </p:sp>
      <p:sp>
        <p:nvSpPr>
          <p:cNvPr id="200" name="Shape 200"/>
          <p:cNvSpPr/>
          <p:nvPr/>
        </p:nvSpPr>
        <p:spPr>
          <a:xfrm>
            <a:off x="838200" y="2165440"/>
            <a:ext cx="10515600" cy="3805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algn="ctr" defTabSz="859536">
              <a:lnSpc>
                <a:spcPct val="90000"/>
              </a:lnSpc>
              <a:defRPr b="1" sz="3478">
                <a:latin typeface="Roboto"/>
                <a:ea typeface="Roboto"/>
                <a:cs typeface="Roboto"/>
                <a:sym typeface="Roboto"/>
              </a:defRPr>
            </a:pPr>
            <a:r>
              <a:t>For</a:t>
            </a:r>
          </a:p>
          <a:p>
            <a:pPr algn="ctr" defTabSz="859536">
              <a:lnSpc>
                <a:spcPct val="90000"/>
              </a:lnSpc>
              <a:defRPr b="1" sz="3478">
                <a:latin typeface="Roboto"/>
                <a:ea typeface="Roboto"/>
                <a:cs typeface="Roboto"/>
                <a:sym typeface="Roboto"/>
              </a:defRPr>
            </a:pPr>
          </a:p>
          <a:p>
            <a:pPr algn="ctr" defTabSz="859536">
              <a:lnSpc>
                <a:spcPct val="90000"/>
              </a:lnSpc>
              <a:defRPr b="1" sz="3478">
                <a:latin typeface="Roboto"/>
                <a:ea typeface="Roboto"/>
                <a:cs typeface="Roboto"/>
                <a:sym typeface="Roboto"/>
              </a:defRPr>
            </a:pPr>
            <a:r>
              <a:t>While</a:t>
            </a:r>
          </a:p>
          <a:p>
            <a:pPr algn="ctr" defTabSz="859536">
              <a:lnSpc>
                <a:spcPct val="90000"/>
              </a:lnSpc>
              <a:defRPr b="1" sz="3478">
                <a:latin typeface="Roboto"/>
                <a:ea typeface="Roboto"/>
                <a:cs typeface="Roboto"/>
                <a:sym typeface="Roboto"/>
              </a:defRPr>
            </a:pPr>
          </a:p>
          <a:p>
            <a:pPr algn="ctr" defTabSz="859536">
              <a:lnSpc>
                <a:spcPct val="90000"/>
              </a:lnSpc>
              <a:defRPr b="1" sz="3478">
                <a:latin typeface="Roboto"/>
                <a:ea typeface="Roboto"/>
                <a:cs typeface="Roboto"/>
                <a:sym typeface="Roboto"/>
              </a:defRPr>
            </a:pPr>
            <a:r>
              <a:t>do While</a:t>
            </a:r>
          </a:p>
          <a:p>
            <a:pPr algn="ctr" defTabSz="859536">
              <a:lnSpc>
                <a:spcPct val="90000"/>
              </a:lnSpc>
              <a:defRPr b="1" sz="3478">
                <a:latin typeface="Roboto"/>
                <a:ea typeface="Roboto"/>
                <a:cs typeface="Roboto"/>
                <a:sym typeface="Roboto"/>
              </a:defRPr>
            </a:pPr>
          </a:p>
          <a:p>
            <a:pPr algn="ctr" defTabSz="859536">
              <a:lnSpc>
                <a:spcPct val="90000"/>
              </a:lnSpc>
              <a:defRPr b="1" sz="3478">
                <a:latin typeface="Roboto"/>
                <a:ea typeface="Roboto"/>
                <a:cs typeface="Roboto"/>
                <a:sym typeface="Roboto"/>
              </a:defRPr>
            </a:pPr>
            <a:r>
              <a:t>Foreach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/>
        </p:nvSpPr>
        <p:spPr>
          <a:xfrm>
            <a:off x="838200" y="220455"/>
            <a:ext cx="10515600" cy="1825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>
              <a:lnSpc>
                <a:spcPct val="90000"/>
              </a:lnSpc>
              <a:defRPr b="1" sz="600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Funciones</a:t>
            </a:r>
          </a:p>
        </p:txBody>
      </p:sp>
      <p:sp>
        <p:nvSpPr>
          <p:cNvPr id="203" name="Shape 203"/>
          <p:cNvSpPr/>
          <p:nvPr/>
        </p:nvSpPr>
        <p:spPr>
          <a:xfrm>
            <a:off x="2458691" y="2265550"/>
            <a:ext cx="7274618" cy="232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>
              <a:lnSpc>
                <a:spcPct val="90000"/>
              </a:lnSpc>
              <a:defRPr b="1" sz="3700">
                <a:latin typeface="Roboto"/>
                <a:ea typeface="Roboto"/>
                <a:cs typeface="Roboto"/>
                <a:sym typeface="Roboto"/>
              </a:defRPr>
            </a:pPr>
            <a:r>
              <a:rPr>
                <a:solidFill>
                  <a:schemeClr val="accent1"/>
                </a:solidFill>
              </a:rPr>
              <a:t>function</a:t>
            </a:r>
            <a:r>
              <a:t> </a:t>
            </a:r>
            <a:r>
              <a:rPr>
                <a:solidFill>
                  <a:schemeClr val="accent6"/>
                </a:solidFill>
              </a:rPr>
              <a:t>armarPeda</a:t>
            </a:r>
            <a:r>
              <a:t>(</a:t>
            </a:r>
            <a:r>
              <a:rPr>
                <a:solidFill>
                  <a:schemeClr val="accent2"/>
                </a:solidFill>
              </a:rPr>
              <a:t>lugar</a:t>
            </a:r>
            <a:r>
              <a:t>, </a:t>
            </a:r>
            <a:r>
              <a:rPr>
                <a:solidFill>
                  <a:schemeClr val="accent2"/>
                </a:solidFill>
              </a:rPr>
              <a:t>hora</a:t>
            </a:r>
            <a:r>
              <a:t>){</a:t>
            </a:r>
          </a:p>
          <a:p>
            <a:pPr lvl="2" indent="0">
              <a:lnSpc>
                <a:spcPct val="90000"/>
              </a:lnSpc>
              <a:defRPr b="1" sz="3700">
                <a:latin typeface="Roboto"/>
                <a:ea typeface="Roboto"/>
                <a:cs typeface="Roboto"/>
                <a:sym typeface="Roboto"/>
              </a:defRPr>
            </a:pPr>
            <a:r>
              <a:t>      </a:t>
            </a:r>
            <a:r>
              <a:rPr>
                <a:solidFill>
                  <a:srgbClr val="FF40FF"/>
                </a:solidFill>
              </a:rPr>
              <a:t>return</a:t>
            </a:r>
            <a:r>
              <a:t> true;</a:t>
            </a:r>
          </a:p>
          <a:p>
            <a:pPr>
              <a:lnSpc>
                <a:spcPct val="90000"/>
              </a:lnSpc>
              <a:defRPr b="1" sz="3700">
                <a:latin typeface="Roboto"/>
                <a:ea typeface="Roboto"/>
                <a:cs typeface="Roboto"/>
                <a:sym typeface="Roboto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>
            <a:off x="838200" y="2516418"/>
            <a:ext cx="10515600" cy="1825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640079">
              <a:lnSpc>
                <a:spcPct val="90000"/>
              </a:lnSpc>
              <a:defRPr b="1" sz="4200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JavaScript es el único lenguaje de programación que puede manipular el DOM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be65d27ae088a0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55800" y="1143000"/>
            <a:ext cx="8280400" cy="457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title"/>
          </p:nvPr>
        </p:nvSpPr>
        <p:spPr>
          <a:xfrm>
            <a:off x="1392380" y="2078181"/>
            <a:ext cx="5257801" cy="2701638"/>
          </a:xfrm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pPr>
            <a:r>
              <a:t>1995</a:t>
            </a:r>
            <a:br/>
            <a:r>
              <a:t>1 persona</a:t>
            </a:r>
            <a:br/>
            <a:r>
              <a:t>10 días</a:t>
            </a:r>
          </a:p>
        </p:txBody>
      </p:sp>
      <p:pic>
        <p:nvPicPr>
          <p:cNvPr id="121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10681" y="2324100"/>
            <a:ext cx="2260601" cy="2209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fullsizeoutput_9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500" y="749300"/>
            <a:ext cx="9525000" cy="5359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type="ctrTitle"/>
          </p:nvPr>
        </p:nvSpPr>
        <p:spPr>
          <a:xfrm>
            <a:off x="851796" y="2235200"/>
            <a:ext cx="10488408" cy="2387600"/>
          </a:xfrm>
          <a:prstGeom prst="rect">
            <a:avLst/>
          </a:prstGeom>
        </p:spPr>
        <p:txBody>
          <a:bodyPr/>
          <a:lstStyle>
            <a:lvl1pPr>
              <a:def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000000"/>
                </a:solidFill>
                <a:uFillTx/>
              </a:defRPr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 invalidUrl="" action="" tgtFrame="" tooltip="" history="1" highlightClick="0" endSnd="0"/>
              </a:rPr>
              <a:t>https://github.com/LagunaISW/TallerJSAppDate5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5282" y="309804"/>
            <a:ext cx="8721436" cy="62383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mage4.tif"/>
          <p:cNvPicPr>
            <a:picLocks noChangeAspect="1"/>
          </p:cNvPicPr>
          <p:nvPr/>
        </p:nvPicPr>
        <p:blipFill>
          <a:blip r:embed="rId2">
            <a:extLst/>
          </a:blip>
          <a:srcRect l="0" t="0" r="0" b="32727"/>
          <a:stretch>
            <a:fillRect/>
          </a:stretch>
        </p:blipFill>
        <p:spPr>
          <a:xfrm>
            <a:off x="2027290" y="1122218"/>
            <a:ext cx="8137420" cy="46135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age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27250" y="431800"/>
            <a:ext cx="7937500" cy="5994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mage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4500" y="584200"/>
            <a:ext cx="8750300" cy="5676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xfrm>
            <a:off x="838200" y="2658990"/>
            <a:ext cx="10515600" cy="1540021"/>
          </a:xfrm>
          <a:prstGeom prst="rect">
            <a:avLst/>
          </a:prstGeom>
        </p:spPr>
        <p:txBody>
          <a:bodyPr/>
          <a:lstStyle>
            <a:lvl1pPr algn="ctr" defTabSz="859536">
              <a:defRPr b="1" sz="5076">
                <a:solidFill>
                  <a:srgbClr val="767171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pPr/>
            <a:r>
              <a:t>Muchas personas todavía tienen esa impresión de JavaScript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Tema de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Tema de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